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71" r:id="rId5"/>
    <p:sldId id="263" r:id="rId6"/>
    <p:sldId id="269" r:id="rId7"/>
    <p:sldId id="270" r:id="rId8"/>
    <p:sldId id="266" r:id="rId9"/>
    <p:sldId id="267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2970C8-0439-45BC-B1DF-9DFF5F509164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92697"/>
            <a:ext cx="7175351" cy="30963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АДАПТАЦИЯ ДЕТЕЙ К ДЕТСКОМУ САДУ</a:t>
            </a:r>
            <a:endParaRPr lang="ru-RU" dirty="0"/>
          </a:p>
        </p:txBody>
      </p:sp>
      <p:pic>
        <p:nvPicPr>
          <p:cNvPr id="4" name="Picture 2" descr="C:\Documents and Settings\Дарья\Мои документы\ленцаврик\1241588309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71390"/>
            <a:ext cx="3744416" cy="2863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7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214422"/>
            <a:ext cx="6572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Спасибо </a:t>
            </a:r>
          </a:p>
          <a:p>
            <a:pPr algn="ctr"/>
            <a:r>
              <a:rPr lang="ru-RU" sz="8000" dirty="0" smtClean="0"/>
              <a:t>за </a:t>
            </a:r>
          </a:p>
          <a:p>
            <a:pPr algn="ctr"/>
            <a:r>
              <a:rPr lang="ru-RU" sz="8000" dirty="0" smtClean="0"/>
              <a:t>внимание!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51825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АДАПТАЦИЯ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280920" cy="3312368"/>
          </a:xfr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 Адаптация (от лат. - приспособлять) - в широком смысле - приспособление к изменяющимся внешним и внутренним условиям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 Адаптацию в условиях дошкольного учреждения </a:t>
            </a:r>
            <a:r>
              <a:rPr lang="ru-RU" sz="2800" dirty="0" smtClean="0"/>
              <a:t>это процесс </a:t>
            </a:r>
            <a:r>
              <a:rPr lang="ru-RU" sz="2800" dirty="0"/>
              <a:t>вхождения ребенка в новую для него среду и болезненное привыкание к ее условиям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24672"/>
            <a:ext cx="2938660" cy="293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65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На процесс адаптации ребенка влияют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844824"/>
            <a:ext cx="7488832" cy="4104456"/>
          </a:xfr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достигнутый </a:t>
            </a:r>
            <a:r>
              <a:rPr lang="ru-RU" dirty="0"/>
              <a:t>уровень психического и физического развития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состояние здоровья, </a:t>
            </a:r>
            <a:endParaRPr lang="ru-RU" dirty="0" smtClean="0"/>
          </a:p>
          <a:p>
            <a:r>
              <a:rPr lang="ru-RU" dirty="0" smtClean="0"/>
              <a:t>степень </a:t>
            </a:r>
            <a:r>
              <a:rPr lang="ru-RU" dirty="0"/>
              <a:t>закаленности, </a:t>
            </a:r>
            <a:endParaRPr lang="ru-RU" dirty="0" smtClean="0"/>
          </a:p>
          <a:p>
            <a:r>
              <a:rPr lang="ru-RU" dirty="0" err="1" smtClean="0"/>
              <a:t>сформированность</a:t>
            </a:r>
            <a:r>
              <a:rPr lang="ru-RU" dirty="0" smtClean="0"/>
              <a:t> </a:t>
            </a:r>
            <a:r>
              <a:rPr lang="ru-RU" dirty="0"/>
              <a:t>навыков самообслуживания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коммуникативного общения со взрослыми и сверстниками, </a:t>
            </a:r>
            <a:endParaRPr lang="ru-RU" dirty="0" smtClean="0"/>
          </a:p>
          <a:p>
            <a:r>
              <a:rPr lang="ru-RU" dirty="0" smtClean="0"/>
              <a:t>личностные </a:t>
            </a:r>
            <a:r>
              <a:rPr lang="ru-RU" dirty="0"/>
              <a:t>особенности самого малыша, </a:t>
            </a:r>
            <a:endParaRPr lang="ru-RU" dirty="0" smtClean="0"/>
          </a:p>
          <a:p>
            <a:r>
              <a:rPr lang="ru-RU" dirty="0" smtClean="0"/>
              <a:t>уровень </a:t>
            </a:r>
            <a:r>
              <a:rPr lang="ru-RU" dirty="0"/>
              <a:t>тревожности и личностные особенности родителей.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20815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88640"/>
            <a:ext cx="7190184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Показатели </a:t>
            </a:r>
            <a:r>
              <a:rPr lang="ru-RU" dirty="0"/>
              <a:t>успешной адаптации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7776864" cy="3096344"/>
          </a:xfr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внутренний </a:t>
            </a:r>
            <a:r>
              <a:rPr lang="ru-RU" sz="3200" dirty="0"/>
              <a:t>комфорт (эмоциональная удовлетворенность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 внешняя </a:t>
            </a:r>
            <a:r>
              <a:rPr lang="ru-RU" sz="3200" dirty="0"/>
              <a:t>адекватность поведения (способность легко и точно выполнять требования среды).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76056" y="3908779"/>
            <a:ext cx="3911390" cy="2852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93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7992888" cy="144016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Степени </a:t>
            </a:r>
            <a:r>
              <a:rPr lang="ru-RU" sz="4000" dirty="0"/>
              <a:t>тяжести прохождения адаптации к детскому саду: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996952"/>
            <a:ext cx="7416824" cy="3384376"/>
          </a:xfr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just">
              <a:buNone/>
            </a:pPr>
            <a:endParaRPr lang="ru-RU" sz="3200" dirty="0" smtClean="0"/>
          </a:p>
          <a:p>
            <a:pPr marL="45720" indent="0" algn="just">
              <a:buNone/>
            </a:pPr>
            <a:r>
              <a:rPr lang="ru-RU" sz="3200" dirty="0" smtClean="0"/>
              <a:t>1.  Легкая адаптация </a:t>
            </a:r>
            <a:endParaRPr lang="ru-RU" sz="3200" dirty="0"/>
          </a:p>
          <a:p>
            <a:pPr marL="45720" indent="0" algn="just">
              <a:buNone/>
            </a:pPr>
            <a:r>
              <a:rPr lang="ru-RU" sz="3200" dirty="0" smtClean="0"/>
              <a:t>2</a:t>
            </a:r>
            <a:r>
              <a:rPr lang="ru-RU" sz="3200" dirty="0"/>
              <a:t>. Средняя </a:t>
            </a:r>
            <a:r>
              <a:rPr lang="ru-RU" sz="3200" dirty="0" smtClean="0"/>
              <a:t>адаптация </a:t>
            </a:r>
          </a:p>
          <a:p>
            <a:pPr marL="45720" indent="0" algn="just">
              <a:buNone/>
            </a:pPr>
            <a:r>
              <a:rPr lang="ru-RU" sz="3200" dirty="0" smtClean="0"/>
              <a:t>3.Тяжелая </a:t>
            </a:r>
            <a:r>
              <a:rPr lang="ru-RU" sz="3200" dirty="0"/>
              <a:t>адаптация </a:t>
            </a:r>
            <a:endParaRPr lang="ru-RU" sz="3200" dirty="0" smtClean="0"/>
          </a:p>
          <a:p>
            <a:pPr marL="45720" indent="0" algn="just">
              <a:buNone/>
            </a:pPr>
            <a:r>
              <a:rPr lang="ru-RU" sz="3200" dirty="0" smtClean="0"/>
              <a:t>4</a:t>
            </a:r>
            <a:r>
              <a:rPr lang="ru-RU" sz="3200" dirty="0"/>
              <a:t>. Очень тяжелая </a:t>
            </a:r>
            <a:r>
              <a:rPr lang="ru-RU" sz="3200" dirty="0" smtClean="0"/>
              <a:t>адаптация</a:t>
            </a:r>
            <a:endParaRPr lang="ru-RU" sz="3200" dirty="0"/>
          </a:p>
          <a:p>
            <a:endParaRPr lang="ru-RU" sz="4300" dirty="0"/>
          </a:p>
          <a:p>
            <a:pPr algn="just"/>
            <a:endParaRPr lang="ru-RU" sz="49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048" y="1831337"/>
            <a:ext cx="3610372" cy="3356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45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88640"/>
            <a:ext cx="7478216" cy="1080120"/>
          </a:xfrm>
        </p:spPr>
        <p:txBody>
          <a:bodyPr/>
          <a:lstStyle/>
          <a:p>
            <a:pPr lvl="8" algn="ctr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4400" dirty="0" smtClean="0">
                <a:latin typeface="+mn-lt"/>
              </a:rPr>
              <a:t>Рекомендации родителям</a:t>
            </a:r>
            <a:r>
              <a:rPr lang="ru-RU" sz="4400" dirty="0">
                <a:latin typeface="+mn-lt"/>
              </a:rPr>
              <a:t/>
            </a:r>
            <a:br>
              <a:rPr lang="ru-RU" sz="4400" dirty="0">
                <a:latin typeface="+mn-lt"/>
              </a:rPr>
            </a:br>
            <a:endParaRPr lang="ru-RU" sz="4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7920880" cy="3888432"/>
          </a:xfr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38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Режим 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дня, приближенный к режиму детского сада. </a:t>
            </a:r>
          </a:p>
          <a:p>
            <a:r>
              <a:rPr lang="ru-RU" sz="3800" dirty="0">
                <a:latin typeface="Calibri" pitchFamily="34" charset="0"/>
                <a:cs typeface="Calibri" pitchFamily="34" charset="0"/>
              </a:rPr>
              <a:t>2.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Приучить  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ребенка к длительному отсутствию родственников.    </a:t>
            </a:r>
          </a:p>
          <a:p>
            <a:r>
              <a:rPr lang="ru-RU" sz="3800" dirty="0">
                <a:latin typeface="Calibri" pitchFamily="34" charset="0"/>
                <a:cs typeface="Calibri" pitchFamily="34" charset="0"/>
              </a:rPr>
              <a:t>3.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Сформировать у  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ребенка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 навыки самообслуживания </a:t>
            </a:r>
          </a:p>
          <a:p>
            <a:r>
              <a:rPr lang="ru-RU" sz="3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Подготовить  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ребенка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морально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3800" dirty="0">
              <a:latin typeface="Calibri" pitchFamily="34" charset="0"/>
              <a:cs typeface="Calibri" pitchFamily="34" charset="0"/>
            </a:endParaRPr>
          </a:p>
          <a:p>
            <a:r>
              <a:rPr lang="ru-RU" sz="3800" dirty="0">
                <a:latin typeface="Calibri" pitchFamily="34" charset="0"/>
                <a:cs typeface="Calibri" pitchFamily="34" charset="0"/>
              </a:rPr>
              <a:t>5.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Поощрять 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его стремление к общению со сверстниками.</a:t>
            </a:r>
          </a:p>
          <a:p>
            <a:r>
              <a:rPr lang="ru-RU" sz="38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Закалять 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ребенка.</a:t>
            </a:r>
          </a:p>
          <a:p>
            <a:r>
              <a:rPr lang="ru-RU" sz="3800" dirty="0">
                <a:latin typeface="Calibri" pitchFamily="34" charset="0"/>
                <a:cs typeface="Calibri" pitchFamily="34" charset="0"/>
              </a:rPr>
              <a:t>7. Готовьте ребенку еду как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 в                                              </a:t>
            </a:r>
          </a:p>
          <a:p>
            <a:pPr marL="45720" indent="0">
              <a:buNone/>
            </a:pPr>
            <a:r>
              <a:rPr lang="ru-RU" sz="3800" dirty="0" smtClean="0">
                <a:latin typeface="Calibri" pitchFamily="34" charset="0"/>
                <a:cs typeface="Calibri" pitchFamily="34" charset="0"/>
              </a:rPr>
              <a:t>        детском 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саду.</a:t>
            </a:r>
          </a:p>
          <a:p>
            <a:pPr marL="45720" indent="0">
              <a:buNone/>
            </a:pPr>
            <a:r>
              <a:rPr lang="ru-RU" sz="38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45720" indent="0">
              <a:buNone/>
            </a:pP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  <a:p>
            <a:pPr lvl="8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55976" y="3861048"/>
            <a:ext cx="3744416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5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048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Типичные ошибки родителей во время адаптации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7768952" cy="3888432"/>
          </a:xfr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/>
              <a:t>Неготовность </a:t>
            </a:r>
            <a:r>
              <a:rPr lang="ru-RU" dirty="0"/>
              <a:t>родителей к негативной реакции ребенка на дошкольное учреждение. </a:t>
            </a:r>
            <a:endParaRPr lang="ru-RU" dirty="0" smtClean="0"/>
          </a:p>
          <a:p>
            <a:r>
              <a:rPr lang="ru-RU" dirty="0" smtClean="0"/>
              <a:t>Обвинение </a:t>
            </a:r>
            <a:r>
              <a:rPr lang="ru-RU" dirty="0"/>
              <a:t>и наказание ребенка за </a:t>
            </a:r>
            <a:r>
              <a:rPr lang="ru-RU" dirty="0" smtClean="0"/>
              <a:t>слезы</a:t>
            </a:r>
          </a:p>
          <a:p>
            <a:r>
              <a:rPr lang="ru-RU" dirty="0"/>
              <a:t>Не стоит планировать важных дел в первые дни пребывания ребенка к детскому саду.</a:t>
            </a:r>
            <a:endParaRPr lang="ru-RU" dirty="0" smtClean="0"/>
          </a:p>
          <a:p>
            <a:r>
              <a:rPr lang="ru-RU" dirty="0" smtClean="0"/>
              <a:t>Пребывание </a:t>
            </a:r>
            <a:r>
              <a:rPr lang="ru-RU" dirty="0"/>
              <a:t>в состоянии обеспокоенности, тревожности</a:t>
            </a:r>
            <a:r>
              <a:rPr lang="ru-RU" dirty="0" smtClean="0"/>
              <a:t>.</a:t>
            </a:r>
          </a:p>
          <a:p>
            <a:r>
              <a:rPr lang="ru-RU" dirty="0"/>
              <a:t>Пониженное внимание к ребенку </a:t>
            </a:r>
          </a:p>
        </p:txBody>
      </p:sp>
    </p:spTree>
    <p:extLst>
      <p:ext uri="{BB962C8B-B14F-4D97-AF65-F5344CB8AC3E}">
        <p14:creationId xmlns:p14="http://schemas.microsoft.com/office/powerpoint/2010/main" xmlns="" val="29400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48615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 Условия успешной адаптации.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98664"/>
            <a:ext cx="7704856" cy="3622712"/>
          </a:xfr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/>
              <a:t> 1. Создание эмоционально благоприятной атмосферы в группе.</a:t>
            </a:r>
          </a:p>
          <a:p>
            <a:r>
              <a:rPr lang="ru-RU" sz="2400" dirty="0"/>
              <a:t> 2. Работа с родителями, которую необходимо начинать до поступления ребенка в сад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 3. Правильная организация игровой деятельности в </a:t>
            </a:r>
            <a:r>
              <a:rPr lang="ru-RU" sz="2400" dirty="0" smtClean="0"/>
              <a:t>адаптационный период</a:t>
            </a:r>
            <a:r>
              <a:rPr lang="ru-RU" sz="2400" dirty="0"/>
              <a:t>, направленная на формирование эмоциональных контактов  </a:t>
            </a:r>
            <a:r>
              <a:rPr lang="ru-RU" sz="2400" dirty="0" smtClean="0"/>
              <a:t>        "</a:t>
            </a:r>
            <a:r>
              <a:rPr lang="ru-RU" sz="2400" dirty="0"/>
              <a:t>ребенок - взрослый" и "ребенок - ребенок". </a:t>
            </a:r>
          </a:p>
          <a:p>
            <a:endParaRPr lang="ru-RU" dirty="0"/>
          </a:p>
        </p:txBody>
      </p:sp>
      <p:pic>
        <p:nvPicPr>
          <p:cNvPr id="1026" name="Picture 2" descr="K:\для сада\картинки\1270804725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18264"/>
            <a:ext cx="2656731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30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711817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Исход адаптации.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7632848" cy="3024336"/>
          </a:xfr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 smtClean="0"/>
              <a:t>Адаптационный </a:t>
            </a:r>
            <a:r>
              <a:rPr lang="ru-RU" sz="2800" dirty="0"/>
              <a:t>период считается законченным, если: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Ребенок </a:t>
            </a:r>
            <a:r>
              <a:rPr lang="ru-RU" sz="2800" dirty="0"/>
              <a:t>ест с аппетитом;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Быстро засыпает, вовремя просыпается;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Эмоционально общается с окружающими.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Играет.</a:t>
            </a:r>
          </a:p>
          <a:p>
            <a:pPr algn="just"/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K:\для сада\картинки\vosp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16976"/>
            <a:ext cx="3528392" cy="2948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78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</TotalTime>
  <Words>340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АДАПТАЦИЯ ДЕТЕЙ К ДЕТСКОМУ САДУ</vt:lpstr>
      <vt:lpstr>АДАПТАЦИЯ</vt:lpstr>
      <vt:lpstr>На процесс адаптации ребенка влияют </vt:lpstr>
      <vt:lpstr>Показатели успешной адаптации</vt:lpstr>
      <vt:lpstr>Степени тяжести прохождения адаптации к детскому саду: </vt:lpstr>
      <vt:lpstr>Рекомендации родителям </vt:lpstr>
      <vt:lpstr>Типичные ошибки родителей во время адаптации </vt:lpstr>
      <vt:lpstr> Условия успешной адаптации. </vt:lpstr>
      <vt:lpstr>Исход адаптации.   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</dc:title>
  <dc:creator>Admin</dc:creator>
  <cp:lastModifiedBy>Admin</cp:lastModifiedBy>
  <cp:revision>20</cp:revision>
  <dcterms:created xsi:type="dcterms:W3CDTF">2012-02-26T06:44:56Z</dcterms:created>
  <dcterms:modified xsi:type="dcterms:W3CDTF">2013-03-31T05:31:30Z</dcterms:modified>
</cp:coreProperties>
</file>